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2" r:id="rId7"/>
    <p:sldId id="261" r:id="rId8"/>
    <p:sldId id="260" r:id="rId9"/>
    <p:sldId id="264" r:id="rId10"/>
    <p:sldId id="266" r:id="rId11"/>
    <p:sldId id="265" r:id="rId12"/>
    <p:sldId id="268" r:id="rId13"/>
    <p:sldId id="267" r:id="rId14"/>
    <p:sldId id="270"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28.36879" units="1/cm"/>
          <inkml:channelProperty channel="Y" name="resolution" value="28.30189" units="1/cm"/>
        </inkml:channelProperties>
      </inkml:inkSource>
      <inkml:timestamp xml:id="ts0" timeString="2015-01-22T20:08:46.152"/>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6DA54D9-1018-451A-B935-7C345F56CEA1}" emma:medium="tactile" emma:mode="ink">
          <msink:context xmlns:msink="http://schemas.microsoft.com/ink/2010/main" type="writingRegion" rotatedBoundingBox="3397,5707 3412,5707 3412,5722 3397,5722"/>
        </emma:interpretation>
      </emma:emma>
    </inkml:annotationXML>
    <inkml:traceGroup>
      <inkml:annotationXML>
        <emma:emma xmlns:emma="http://www.w3.org/2003/04/emma" version="1.0">
          <emma:interpretation id="{7A82C6EF-83D6-427D-ABFE-783A50484EBD}" emma:medium="tactile" emma:mode="ink">
            <msink:context xmlns:msink="http://schemas.microsoft.com/ink/2010/main" type="paragraph" rotatedBoundingBox="3397,5707 3412,5707 3412,5722 3397,5722" alignmentLevel="1"/>
          </emma:interpretation>
        </emma:emma>
      </inkml:annotationXML>
      <inkml:traceGroup>
        <inkml:annotationXML>
          <emma:emma xmlns:emma="http://www.w3.org/2003/04/emma" version="1.0">
            <emma:interpretation id="{AB7C930E-98DE-40F0-AE3B-8D532890B9E3}" emma:medium="tactile" emma:mode="ink">
              <msink:context xmlns:msink="http://schemas.microsoft.com/ink/2010/main" type="line" rotatedBoundingBox="3397,5707 3412,5707 3412,5722 3397,5722"/>
            </emma:interpretation>
          </emma:emma>
        </inkml:annotationXML>
        <inkml:traceGroup>
          <inkml:annotationXML>
            <emma:emma xmlns:emma="http://www.w3.org/2003/04/emma" version="1.0">
              <emma:interpretation id="{6D3A0EE3-5582-4407-ABDF-367FA97B0089}" emma:medium="tactile" emma:mode="ink">
                <msink:context xmlns:msink="http://schemas.microsoft.com/ink/2010/main" type="inkWord" rotatedBoundingBox="3397,5707 3412,5707 3412,5722 3397,5722"/>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0 0</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28.36879" units="1/cm"/>
          <inkml:channelProperty channel="Y" name="resolution" value="28.30189" units="1/cm"/>
        </inkml:channelProperties>
      </inkml:inkSource>
      <inkml:timestamp xml:id="ts0" timeString="2015-01-22T20:08:46.89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2169B5BC-23B7-4B17-B16E-03EAB609066B}" emma:medium="tactile" emma:mode="ink">
          <msink:context xmlns:msink="http://schemas.microsoft.com/ink/2010/main" type="writingRegion" rotatedBoundingBox="7223,2573 7535,2573 7535,2588 7223,2588"/>
        </emma:interpretation>
      </emma:emma>
    </inkml:annotationXML>
    <inkml:traceGroup>
      <inkml:annotationXML>
        <emma:emma xmlns:emma="http://www.w3.org/2003/04/emma" version="1.0">
          <emma:interpretation id="{5983FF4C-D10A-42C5-8BF9-D7C2E47BC966}" emma:medium="tactile" emma:mode="ink">
            <msink:context xmlns:msink="http://schemas.microsoft.com/ink/2010/main" type="paragraph" rotatedBoundingBox="7223,2573 7535,2573 7535,2588 7223,2588" alignmentLevel="1"/>
          </emma:interpretation>
        </emma:emma>
      </inkml:annotationXML>
      <inkml:traceGroup>
        <inkml:annotationXML>
          <emma:emma xmlns:emma="http://www.w3.org/2003/04/emma" version="1.0">
            <emma:interpretation id="{0B33C6B7-6B84-4DC2-9F08-6C15A02347C3}" emma:medium="tactile" emma:mode="ink">
              <msink:context xmlns:msink="http://schemas.microsoft.com/ink/2010/main" type="line" rotatedBoundingBox="7223,2573 7535,2573 7535,2588 7223,2588"/>
            </emma:interpretation>
          </emma:emma>
        </inkml:annotationXML>
        <inkml:traceGroup>
          <inkml:annotationXML>
            <emma:emma xmlns:emma="http://www.w3.org/2003/04/emma" version="1.0">
              <emma:interpretation id="{24AC8B80-FE54-4F9E-B8AB-C3C9F6C82C14}" emma:medium="tactile" emma:mode="ink">
                <msink:context xmlns:msink="http://schemas.microsoft.com/ink/2010/main" type="inkWord" rotatedBoundingBox="7223,2573 7535,2573 7535,2588 7223,2588"/>
              </emma:interpretation>
            </emma:emma>
          </inkml:annotationXML>
          <inkml:trace contextRef="#ctx0" brushRef="#br0">0 0</inkml:trace>
          <inkml:trace contextRef="#ctx0" brushRef="#br0" timeOffset="704">132 0,'0'0,"66"0,-33 0,-33 0,33 0,0 0</inkml:trace>
          <inkml:trace contextRef="#ctx0" brushRef="#br0" timeOffset="936">297 0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D6BB68-A3F1-4613-863A-87920A1C704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81362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6BB68-A3F1-4613-863A-87920A1C704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2956675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6BB68-A3F1-4613-863A-87920A1C704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67287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D6BB68-A3F1-4613-863A-87920A1C704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3192919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6BB68-A3F1-4613-863A-87920A1C704D}"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381281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D6BB68-A3F1-4613-863A-87920A1C704D}"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2964520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D6BB68-A3F1-4613-863A-87920A1C704D}"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16786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D6BB68-A3F1-4613-863A-87920A1C704D}"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2680892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6BB68-A3F1-4613-863A-87920A1C704D}"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386945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6BB68-A3F1-4613-863A-87920A1C704D}"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112889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6BB68-A3F1-4613-863A-87920A1C704D}"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7B0F8D-7AA1-4BC4-B3F9-64542CF75AF1}" type="slidenum">
              <a:rPr lang="en-US" smtClean="0"/>
              <a:t>‹#›</a:t>
            </a:fld>
            <a:endParaRPr lang="en-US"/>
          </a:p>
        </p:txBody>
      </p:sp>
    </p:spTree>
    <p:extLst>
      <p:ext uri="{BB962C8B-B14F-4D97-AF65-F5344CB8AC3E}">
        <p14:creationId xmlns:p14="http://schemas.microsoft.com/office/powerpoint/2010/main" val="212692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6BB68-A3F1-4613-863A-87920A1C704D}" type="datetimeFigureOut">
              <a:rPr lang="en-US" smtClean="0"/>
              <a:t>1/28/2015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B0F8D-7AA1-4BC4-B3F9-64542CF75AF1}" type="slidenum">
              <a:rPr lang="en-US" smtClean="0"/>
              <a:t>‹#›</a:t>
            </a:fld>
            <a:endParaRPr lang="en-US"/>
          </a:p>
        </p:txBody>
      </p:sp>
    </p:spTree>
    <p:extLst>
      <p:ext uri="{BB962C8B-B14F-4D97-AF65-F5344CB8AC3E}">
        <p14:creationId xmlns:p14="http://schemas.microsoft.com/office/powerpoint/2010/main" val="271225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hyperlink" Target="https://video.search.yahoo.com/video/play;_ylt=A2KLqIPPScFUNCAAXEL7w8QF;_ylu=X3oDMTByZWc0dGJtBHNlYwNzcgRzbGsDdmlkBHZ0aWQDBGdwb3MDMQ--?p=contour+drawings+of+pine+cones+fibonacci&amp;vid=d497a08feefa942825a7e7dd1b7ccdd2&amp;l=5:55&amp;turl=http://ts3.mm.bing.net/th?id%3DVN.608036222722379166%26pid%3D15.1&amp;rurl=https://www.youtube.com/watch?v%3DahXIMUkSXX0&amp;tit=Doodling+in+Math:+Spirals,+Fibonacci,+and+Being+a+Plant+%5b1+of+3%5d&amp;c=0&amp;sigr=11bcfg31u&amp;sigt=120s8g1s4&amp;sigi=11r0j6vij&amp;age%5b0%5d=1324526153&amp;fr2=p:s,v:v,m:sa&amp;fr=yhs-mozilla-001&amp;hsimp=yhs-001&amp;hspart=mozilla&amp;tt=b" TargetMode="Externa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customXml" Target="../ink/ink2.x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1470025"/>
          </a:xfrm>
          <a:solidFill>
            <a:schemeClr val="accent1">
              <a:lumMod val="40000"/>
              <a:lumOff val="60000"/>
            </a:schemeClr>
          </a:solidFill>
        </p:spPr>
        <p:txBody>
          <a:bodyPr/>
          <a:lstStyle/>
          <a:p>
            <a:r>
              <a:rPr lang="en-US" dirty="0" smtClean="0"/>
              <a:t>Assignment #1</a:t>
            </a:r>
            <a:br>
              <a:rPr lang="en-US" dirty="0" smtClean="0"/>
            </a:br>
            <a:r>
              <a:rPr lang="en-US" dirty="0" err="1" smtClean="0"/>
              <a:t>Zentangle</a:t>
            </a:r>
            <a:endParaRPr lang="en-US" dirty="0"/>
          </a:p>
        </p:txBody>
      </p:sp>
      <p:sp>
        <p:nvSpPr>
          <p:cNvPr id="3" name="Subtitle 2"/>
          <p:cNvSpPr>
            <a:spLocks noGrp="1"/>
          </p:cNvSpPr>
          <p:nvPr>
            <p:ph type="subTitle" idx="1"/>
          </p:nvPr>
        </p:nvSpPr>
        <p:spPr>
          <a:xfrm>
            <a:off x="685800" y="2590800"/>
            <a:ext cx="8610600" cy="2819400"/>
          </a:xfrm>
        </p:spPr>
        <p:txBody>
          <a:bodyPr>
            <a:normAutofit fontScale="25000" lnSpcReduction="20000"/>
          </a:bodyPr>
          <a:lstStyle/>
          <a:p>
            <a:pPr marL="514350" indent="-514350" algn="l">
              <a:buAutoNum type="arabicPeriod"/>
            </a:pPr>
            <a:r>
              <a:rPr lang="en-US" sz="12800" dirty="0" smtClean="0"/>
              <a:t>Finish the </a:t>
            </a:r>
            <a:r>
              <a:rPr lang="en-US" sz="12800" dirty="0" err="1" smtClean="0"/>
              <a:t>Zentangle</a:t>
            </a:r>
            <a:r>
              <a:rPr lang="en-US" sz="12800" dirty="0" smtClean="0"/>
              <a:t> from yesterday.</a:t>
            </a:r>
          </a:p>
          <a:p>
            <a:pPr marL="514350" indent="-514350" algn="l">
              <a:buAutoNum type="arabicPeriod"/>
            </a:pPr>
            <a:r>
              <a:rPr lang="en-US" sz="12800" dirty="0" smtClean="0"/>
              <a:t>On the back create your own </a:t>
            </a:r>
            <a:r>
              <a:rPr lang="en-US" sz="12800" dirty="0" err="1" smtClean="0"/>
              <a:t>Zentangle</a:t>
            </a:r>
            <a:r>
              <a:rPr lang="en-US" sz="12800" dirty="0" smtClean="0"/>
              <a:t> </a:t>
            </a:r>
            <a:r>
              <a:rPr lang="en-US" sz="12800" dirty="0" err="1" smtClean="0"/>
              <a:t>design.Upload</a:t>
            </a:r>
            <a:r>
              <a:rPr lang="en-US" sz="12800" dirty="0" smtClean="0"/>
              <a:t> picture to your website (after you create the website tomorrow) and answer questions about your work.</a:t>
            </a:r>
            <a:endParaRPr lang="en-US" dirty="0"/>
          </a:p>
        </p:txBody>
      </p:sp>
    </p:spTree>
    <p:extLst>
      <p:ext uri="{BB962C8B-B14F-4D97-AF65-F5344CB8AC3E}">
        <p14:creationId xmlns:p14="http://schemas.microsoft.com/office/powerpoint/2010/main" val="787677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http://media-cache-ak0.pinimg.com/736x/88/7b/ac/887bac8797b6da4964c93e2ff3776cf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35649"/>
            <a:ext cx="3019425" cy="41148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inecone by Pap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11299"/>
            <a:ext cx="2590800" cy="358175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media-cache-ec0.pinimg.com/736x/2a/c6/39/2ac639fe7237177344c8582cfb7cc0d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19200"/>
            <a:ext cx="2952750" cy="4114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612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r>
              <a:rPr lang="en-US" dirty="0" smtClean="0"/>
              <a:t>Assignment #4</a:t>
            </a:r>
            <a:br>
              <a:rPr lang="en-US" dirty="0" smtClean="0"/>
            </a:br>
            <a:r>
              <a:rPr lang="en-US" dirty="0" smtClean="0"/>
              <a:t>Contour drawing of a pinecone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A.  First draw a blind contour drawing of the pinecone to warm up (do this on copy paper).</a:t>
            </a:r>
          </a:p>
          <a:p>
            <a:pPr marL="0" indent="0">
              <a:buNone/>
            </a:pPr>
            <a:endParaRPr lang="en-US" dirty="0" smtClean="0"/>
          </a:p>
          <a:p>
            <a:r>
              <a:rPr lang="en-US" dirty="0" smtClean="0"/>
              <a:t>B.  In your sketchbook, complete a careful </a:t>
            </a:r>
            <a:r>
              <a:rPr lang="en-US" b="1" dirty="0" smtClean="0"/>
              <a:t>modified contour drawing </a:t>
            </a:r>
            <a:r>
              <a:rPr lang="en-US" dirty="0" smtClean="0"/>
              <a:t>of a pine cone.  Draw quietly and continuously – working hard to shift to the right brain thinking mode.  No sketching or shading.  Show repetition of patterns and details.  Look closely at the pinecone and draw only what you see using inner and outer contour lines.</a:t>
            </a:r>
          </a:p>
          <a:p>
            <a:pPr marL="0" indent="0" algn="ctr">
              <a:buNone/>
            </a:pPr>
            <a:r>
              <a:rPr lang="en-US" b="1" dirty="0" smtClean="0"/>
              <a:t>	Go slowly – draw what you see!  Vary the width of the lines</a:t>
            </a:r>
            <a:r>
              <a:rPr lang="en-US" dirty="0" smtClean="0"/>
              <a:t>.</a:t>
            </a:r>
            <a:endParaRPr lang="en-US" dirty="0"/>
          </a:p>
        </p:txBody>
      </p:sp>
    </p:spTree>
    <p:extLst>
      <p:ext uri="{BB962C8B-B14F-4D97-AF65-F5344CB8AC3E}">
        <p14:creationId xmlns:p14="http://schemas.microsoft.com/office/powerpoint/2010/main" val="2243969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mtClean="0">
                <a:hlinkClick r:id="rId2"/>
              </a:rPr>
              <a:t>Video </a:t>
            </a:r>
            <a:endParaRPr lang="en-US" dirty="0"/>
          </a:p>
        </p:txBody>
      </p:sp>
      <mc:AlternateContent xmlns:mc="http://schemas.openxmlformats.org/markup-compatibility/2006" xmlns:p14="http://schemas.microsoft.com/office/powerpoint/2010/main">
        <mc:Choice Requires="p14">
          <p:contentPart p14:bwMode="auto" r:id="rId3">
            <p14:nvContentPartPr>
              <p14:cNvPr id="6" name="Ink 5"/>
              <p14:cNvContentPartPr/>
              <p14:nvPr/>
            </p14:nvContentPartPr>
            <p14:xfrm>
              <a:off x="1223243" y="2054585"/>
              <a:ext cx="360" cy="360"/>
            </p14:xfrm>
          </p:contentPart>
        </mc:Choice>
        <mc:Fallback xmlns="">
          <p:pic>
            <p:nvPicPr>
              <p:cNvPr id="6" name="Ink 5"/>
              <p:cNvPicPr/>
              <p:nvPr/>
            </p:nvPicPr>
            <p:blipFill>
              <a:blip r:embed="rId4"/>
              <a:stretch>
                <a:fillRect/>
              </a:stretch>
            </p:blipFill>
            <p:spPr>
              <a:xfrm>
                <a:off x="1211363" y="2042705"/>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 name="Ink 8"/>
              <p14:cNvContentPartPr/>
              <p14:nvPr/>
            </p14:nvContentPartPr>
            <p14:xfrm>
              <a:off x="2600603" y="926345"/>
              <a:ext cx="107280" cy="360"/>
            </p14:xfrm>
          </p:contentPart>
        </mc:Choice>
        <mc:Fallback xmlns="">
          <p:pic>
            <p:nvPicPr>
              <p:cNvPr id="9" name="Ink 8"/>
              <p:cNvPicPr/>
              <p:nvPr/>
            </p:nvPicPr>
            <p:blipFill>
              <a:blip r:embed="rId6"/>
              <a:stretch>
                <a:fillRect/>
              </a:stretch>
            </p:blipFill>
            <p:spPr>
              <a:xfrm>
                <a:off x="2588723" y="914465"/>
                <a:ext cx="131040" cy="24120"/>
              </a:xfrm>
              <a:prstGeom prst="rect">
                <a:avLst/>
              </a:prstGeom>
            </p:spPr>
          </p:pic>
        </mc:Fallback>
      </mc:AlternateContent>
    </p:spTree>
    <p:extLst>
      <p:ext uri="{BB962C8B-B14F-4D97-AF65-F5344CB8AC3E}">
        <p14:creationId xmlns:p14="http://schemas.microsoft.com/office/powerpoint/2010/main" val="3175077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Friday, January 23</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Computer lab to work on website</a:t>
            </a:r>
          </a:p>
          <a:p>
            <a:pPr marL="0" indent="0">
              <a:buNone/>
            </a:pPr>
            <a:r>
              <a:rPr lang="en-US" dirty="0" smtClean="0"/>
              <a:t>You need to use an email address.</a:t>
            </a:r>
          </a:p>
          <a:p>
            <a:r>
              <a:rPr lang="en-US" dirty="0" smtClean="0"/>
              <a:t> </a:t>
            </a:r>
            <a:r>
              <a:rPr lang="en-US" dirty="0"/>
              <a:t>Weebly.com</a:t>
            </a:r>
          </a:p>
          <a:p>
            <a:r>
              <a:rPr lang="en-US" dirty="0" smtClean="0"/>
              <a:t>Fill </a:t>
            </a:r>
            <a:r>
              <a:rPr lang="en-US" dirty="0"/>
              <a:t>in information</a:t>
            </a:r>
          </a:p>
          <a:p>
            <a:r>
              <a:rPr lang="en-US" dirty="0"/>
              <a:t>Screen:  Pricing              Free</a:t>
            </a:r>
          </a:p>
          <a:p>
            <a:pPr lvl="0"/>
            <a:r>
              <a:rPr lang="en-US" dirty="0"/>
              <a:t>Screen:  Choose a theme</a:t>
            </a:r>
          </a:p>
          <a:p>
            <a:pPr lvl="0"/>
            <a:r>
              <a:rPr lang="en-US" dirty="0"/>
              <a:t>Screen:  Use a subdomain of Weebly.com</a:t>
            </a:r>
          </a:p>
          <a:p>
            <a:r>
              <a:rPr lang="en-US" dirty="0"/>
              <a:t>Use:   </a:t>
            </a:r>
            <a:r>
              <a:rPr lang="en-US" dirty="0" smtClean="0"/>
              <a:t>EpiphanyFirstnameLastinitial@Weebly.com</a:t>
            </a:r>
            <a:endParaRPr lang="en-US" dirty="0"/>
          </a:p>
          <a:p>
            <a:pPr lvl="0"/>
            <a:r>
              <a:rPr lang="en-US" dirty="0"/>
              <a:t>Screen:  Welcome                </a:t>
            </a:r>
            <a:endParaRPr lang="en-US" dirty="0" smtClean="0"/>
          </a:p>
          <a:p>
            <a:pPr marL="0" lvl="0" indent="0">
              <a:buNone/>
            </a:pPr>
            <a:r>
              <a:rPr lang="en-US" dirty="0"/>
              <a:t>	</a:t>
            </a:r>
            <a:r>
              <a:rPr lang="en-US" dirty="0" smtClean="0"/>
              <a:t> May </a:t>
            </a:r>
            <a:r>
              <a:rPr lang="en-US" dirty="0"/>
              <a:t>either “Plan my site” or “Build my site”</a:t>
            </a:r>
          </a:p>
          <a:p>
            <a:pPr marL="0" indent="0">
              <a:buNone/>
            </a:pPr>
            <a:endParaRPr lang="en-US" dirty="0"/>
          </a:p>
        </p:txBody>
      </p:sp>
    </p:spTree>
    <p:extLst>
      <p:ext uri="{BB962C8B-B14F-4D97-AF65-F5344CB8AC3E}">
        <p14:creationId xmlns:p14="http://schemas.microsoft.com/office/powerpoint/2010/main" val="937065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are the first 5 numbers of the Fibonacci  Sequence?  How did you find them?</a:t>
            </a:r>
          </a:p>
          <a:p>
            <a:pPr marL="0" indent="0">
              <a:buNone/>
            </a:pPr>
            <a:endParaRPr lang="en-US" dirty="0"/>
          </a:p>
        </p:txBody>
      </p:sp>
    </p:spTree>
    <p:extLst>
      <p:ext uri="{BB962C8B-B14F-4D97-AF65-F5344CB8AC3E}">
        <p14:creationId xmlns:p14="http://schemas.microsoft.com/office/powerpoint/2010/main" val="2994716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Assignment #5</a:t>
            </a:r>
            <a:br>
              <a:rPr lang="en-US" sz="4000" dirty="0" smtClean="0"/>
            </a:br>
            <a:r>
              <a:rPr lang="en-US" sz="4000" dirty="0" smtClean="0"/>
              <a:t>(Introduced on Friday)</a:t>
            </a:r>
            <a:br>
              <a:rPr lang="en-US" sz="4000" dirty="0" smtClean="0"/>
            </a:br>
            <a:r>
              <a:rPr lang="en-US" dirty="0" smtClean="0"/>
              <a:t>Elements of Art</a:t>
            </a:r>
            <a:endParaRPr lang="en-US" dirty="0"/>
          </a:p>
        </p:txBody>
      </p:sp>
      <p:sp>
        <p:nvSpPr>
          <p:cNvPr id="3" name="Content Placeholder 2"/>
          <p:cNvSpPr>
            <a:spLocks noGrp="1"/>
          </p:cNvSpPr>
          <p:nvPr>
            <p:ph idx="1"/>
          </p:nvPr>
        </p:nvSpPr>
        <p:spPr/>
        <p:txBody>
          <a:bodyPr/>
          <a:lstStyle/>
          <a:p>
            <a:pPr marL="0" indent="0">
              <a:buNone/>
            </a:pPr>
            <a:r>
              <a:rPr lang="en-US" dirty="0"/>
              <a:t>The elements of art are:  line, shape, form, color, value, texture, and space</a:t>
            </a:r>
            <a:r>
              <a:rPr lang="en-US" dirty="0" smtClean="0"/>
              <a:t>.</a:t>
            </a:r>
          </a:p>
          <a:p>
            <a:pPr marL="0" indent="0">
              <a:buNone/>
            </a:pPr>
            <a:endParaRPr lang="en-US" dirty="0"/>
          </a:p>
          <a:p>
            <a:pPr marL="0" indent="0">
              <a:buNone/>
            </a:pPr>
            <a:r>
              <a:rPr lang="en-US" dirty="0" smtClean="0"/>
              <a:t>Write a poem, rap, or a silly sentence that will help you remember the elements of art.  You may work alone, or in pairs, or in small groups of three.  Be prepared to present to the class on </a:t>
            </a:r>
            <a:r>
              <a:rPr lang="en-US" dirty="0" smtClean="0"/>
              <a:t>Thursday.</a:t>
            </a:r>
            <a:endParaRPr lang="en-US" dirty="0"/>
          </a:p>
          <a:p>
            <a:pPr lvl="1"/>
            <a:endParaRPr lang="en-US" dirty="0"/>
          </a:p>
          <a:p>
            <a:endParaRPr lang="en-US" dirty="0"/>
          </a:p>
        </p:txBody>
      </p:sp>
    </p:spTree>
    <p:extLst>
      <p:ext uri="{BB962C8B-B14F-4D97-AF65-F5344CB8AC3E}">
        <p14:creationId xmlns:p14="http://schemas.microsoft.com/office/powerpoint/2010/main" val="1817206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Types of pencils </a:t>
            </a:r>
          </a:p>
          <a:p>
            <a:pPr marL="0" indent="0">
              <a:buNone/>
            </a:pPr>
            <a:r>
              <a:rPr lang="en-US" dirty="0" smtClean="0"/>
              <a:t>	6B to 6H</a:t>
            </a:r>
          </a:p>
          <a:p>
            <a:pPr marL="0" indent="0">
              <a:buNone/>
            </a:pPr>
            <a:r>
              <a:rPr lang="en-US" dirty="0" smtClean="0"/>
              <a:t>What does B and H mean?</a:t>
            </a:r>
          </a:p>
          <a:p>
            <a:pPr marL="0" indent="0">
              <a:buNone/>
            </a:pPr>
            <a:endParaRPr lang="en-US" dirty="0"/>
          </a:p>
        </p:txBody>
      </p:sp>
    </p:spTree>
    <p:extLst>
      <p:ext uri="{BB962C8B-B14F-4D97-AF65-F5344CB8AC3E}">
        <p14:creationId xmlns:p14="http://schemas.microsoft.com/office/powerpoint/2010/main" val="3335875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r>
              <a:rPr lang="en-US" dirty="0" smtClean="0"/>
              <a:t>Assignment #2</a:t>
            </a:r>
            <a:br>
              <a:rPr lang="en-US" dirty="0" smtClean="0"/>
            </a:br>
            <a:r>
              <a:rPr lang="en-US" dirty="0" smtClean="0"/>
              <a:t>Pre-instruction Drawings</a:t>
            </a:r>
            <a:endParaRPr lang="en-US" dirty="0"/>
          </a:p>
        </p:txBody>
      </p:sp>
      <p:sp>
        <p:nvSpPr>
          <p:cNvPr id="3" name="Content Placeholder 2"/>
          <p:cNvSpPr>
            <a:spLocks noGrp="1"/>
          </p:cNvSpPr>
          <p:nvPr>
            <p:ph idx="1"/>
          </p:nvPr>
        </p:nvSpPr>
        <p:spPr/>
        <p:txBody>
          <a:bodyPr/>
          <a:lstStyle/>
          <a:p>
            <a:r>
              <a:rPr lang="en-US" dirty="0" smtClean="0"/>
              <a:t>1.  Face (shoulders and up)</a:t>
            </a:r>
          </a:p>
          <a:p>
            <a:r>
              <a:rPr lang="en-US" dirty="0" smtClean="0"/>
              <a:t>2.  Hand</a:t>
            </a:r>
          </a:p>
          <a:p>
            <a:r>
              <a:rPr lang="en-US" dirty="0" smtClean="0"/>
              <a:t>3.  Pinecone</a:t>
            </a:r>
            <a:endParaRPr lang="en-US" dirty="0"/>
          </a:p>
        </p:txBody>
      </p:sp>
    </p:spTree>
    <p:extLst>
      <p:ext uri="{BB962C8B-B14F-4D97-AF65-F5344CB8AC3E}">
        <p14:creationId xmlns:p14="http://schemas.microsoft.com/office/powerpoint/2010/main" val="3095030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Contour Drawing</a:t>
            </a:r>
            <a:endParaRPr lang="en-US" dirty="0"/>
          </a:p>
        </p:txBody>
      </p:sp>
      <p:sp>
        <p:nvSpPr>
          <p:cNvPr id="3" name="Content Placeholder 2"/>
          <p:cNvSpPr>
            <a:spLocks noGrp="1"/>
          </p:cNvSpPr>
          <p:nvPr>
            <p:ph idx="1"/>
          </p:nvPr>
        </p:nvSpPr>
        <p:spPr/>
        <p:txBody>
          <a:bodyPr/>
          <a:lstStyle/>
          <a:p>
            <a:r>
              <a:rPr lang="en-US" dirty="0" smtClean="0"/>
              <a:t>A contour is the line which defines a form or </a:t>
            </a:r>
            <a:r>
              <a:rPr lang="en-US" b="1" dirty="0" smtClean="0"/>
              <a:t>edge</a:t>
            </a:r>
            <a:r>
              <a:rPr lang="en-US" dirty="0" smtClean="0"/>
              <a:t> - an outline and major lines inside the figure.</a:t>
            </a:r>
          </a:p>
          <a:p>
            <a:r>
              <a:rPr lang="en-US" dirty="0" smtClean="0"/>
              <a:t> </a:t>
            </a:r>
            <a:endParaRPr lang="en-US" dirty="0"/>
          </a:p>
        </p:txBody>
      </p:sp>
    </p:spTree>
    <p:extLst>
      <p:ext uri="{BB962C8B-B14F-4D97-AF65-F5344CB8AC3E}">
        <p14:creationId xmlns:p14="http://schemas.microsoft.com/office/powerpoint/2010/main" val="2564867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Blind Contour Drawing</a:t>
            </a:r>
            <a:endParaRPr lang="en-US" dirty="0"/>
          </a:p>
        </p:txBody>
      </p:sp>
      <p:sp>
        <p:nvSpPr>
          <p:cNvPr id="3" name="Content Placeholder 2"/>
          <p:cNvSpPr>
            <a:spLocks noGrp="1"/>
          </p:cNvSpPr>
          <p:nvPr>
            <p:ph idx="1"/>
          </p:nvPr>
        </p:nvSpPr>
        <p:spPr/>
        <p:txBody>
          <a:bodyPr/>
          <a:lstStyle/>
          <a:p>
            <a:r>
              <a:rPr lang="en-US" dirty="0" smtClean="0"/>
              <a:t>Do not pick up your pencil or look at your paper.</a:t>
            </a:r>
            <a:endParaRPr lang="en-US" dirty="0"/>
          </a:p>
        </p:txBody>
      </p:sp>
      <p:sp>
        <p:nvSpPr>
          <p:cNvPr id="4" name="AutoShape 2" descr="Image result for matisse examples of contour drawing"/>
          <p:cNvSpPr>
            <a:spLocks noChangeAspect="1" noChangeArrowheads="1"/>
          </p:cNvSpPr>
          <p:nvPr/>
        </p:nvSpPr>
        <p:spPr bwMode="auto">
          <a:xfrm>
            <a:off x="155575" y="-647700"/>
            <a:ext cx="1076325" cy="13525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matisse examples of contour drawing"/>
          <p:cNvSpPr>
            <a:spLocks noChangeAspect="1" noChangeArrowheads="1"/>
          </p:cNvSpPr>
          <p:nvPr/>
        </p:nvSpPr>
        <p:spPr bwMode="auto">
          <a:xfrm>
            <a:off x="307975" y="-495300"/>
            <a:ext cx="1076325" cy="13525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362200"/>
            <a:ext cx="2824163" cy="3548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descr="https://lh4.googleusercontent.com/KnlrQAquAd9UP4Wd9FvdS_gIWbBAtSuZA7L5KqSF7uzt-jNORcraP0Z8vmRSNNfwoJT_8pNFRw7eaoC9knZHRTXi5-srgLsfjKOK2s-WXyzWVMNbQCnU=s6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481" y="2590800"/>
            <a:ext cx="2895600" cy="2771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0201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US" dirty="0" smtClean="0"/>
              <a:t>Assignment #3:</a:t>
            </a:r>
            <a:endParaRPr lang="en-US" dirty="0"/>
          </a:p>
        </p:txBody>
      </p:sp>
      <p:sp>
        <p:nvSpPr>
          <p:cNvPr id="3" name="Content Placeholder 2"/>
          <p:cNvSpPr>
            <a:spLocks noGrp="1"/>
          </p:cNvSpPr>
          <p:nvPr>
            <p:ph idx="1"/>
          </p:nvPr>
        </p:nvSpPr>
        <p:spPr/>
        <p:txBody>
          <a:bodyPr/>
          <a:lstStyle/>
          <a:p>
            <a:r>
              <a:rPr lang="en-US" dirty="0" smtClean="0"/>
              <a:t>Draw a blind contour drawing of your hand</a:t>
            </a:r>
          </a:p>
          <a:p>
            <a:r>
              <a:rPr lang="en-US" dirty="0" smtClean="0"/>
              <a:t>Pair up and draw a blind contour drawing of your partners face</a:t>
            </a:r>
            <a:endParaRPr lang="en-US" dirty="0"/>
          </a:p>
        </p:txBody>
      </p:sp>
    </p:spTree>
    <p:extLst>
      <p:ext uri="{BB962C8B-B14F-4D97-AF65-F5344CB8AC3E}">
        <p14:creationId xmlns:p14="http://schemas.microsoft.com/office/powerpoint/2010/main" val="691589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Modified Contour Drawings</a:t>
            </a:r>
            <a:endParaRPr lang="en-US" dirty="0"/>
          </a:p>
        </p:txBody>
      </p:sp>
      <p:sp>
        <p:nvSpPr>
          <p:cNvPr id="3" name="Content Placeholder 2"/>
          <p:cNvSpPr>
            <a:spLocks noGrp="1"/>
          </p:cNvSpPr>
          <p:nvPr>
            <p:ph idx="1"/>
          </p:nvPr>
        </p:nvSpPr>
        <p:spPr/>
        <p:txBody>
          <a:bodyPr/>
          <a:lstStyle/>
          <a:p>
            <a:r>
              <a:rPr lang="en-US" dirty="0" smtClean="0"/>
              <a:t>Contour drawings – a line drawing where you may look at your paper (although you need to look at your subject the majority of time) and may pick up your pencil.</a:t>
            </a:r>
          </a:p>
          <a:p>
            <a:r>
              <a:rPr lang="en-US" dirty="0" smtClean="0"/>
              <a:t>Pencil is going the same speed as your eye is looking at the object.</a:t>
            </a:r>
            <a:r>
              <a:rPr lang="en-US" dirty="0"/>
              <a:t> </a:t>
            </a:r>
            <a:r>
              <a:rPr lang="en-US" dirty="0" smtClean="0"/>
              <a:t> The eye and hand must work together.</a:t>
            </a:r>
          </a:p>
          <a:p>
            <a:r>
              <a:rPr lang="en-US" dirty="0" smtClean="0"/>
              <a:t>May vary the width of the of the line.</a:t>
            </a:r>
          </a:p>
        </p:txBody>
      </p:sp>
    </p:spTree>
    <p:extLst>
      <p:ext uri="{BB962C8B-B14F-4D97-AF65-F5344CB8AC3E}">
        <p14:creationId xmlns:p14="http://schemas.microsoft.com/office/powerpoint/2010/main" val="1776418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Contour drawings by Henri Matisse</a:t>
            </a:r>
            <a:endParaRPr lang="en-US" dirty="0"/>
          </a:p>
        </p:txBody>
      </p:sp>
      <p:sp>
        <p:nvSpPr>
          <p:cNvPr id="3" name="Content Placeholder 2"/>
          <p:cNvSpPr>
            <a:spLocks noGrp="1"/>
          </p:cNvSpPr>
          <p:nvPr>
            <p:ph idx="1"/>
          </p:nvPr>
        </p:nvSpPr>
        <p:spPr/>
        <p:txBody>
          <a:bodyPr/>
          <a:lstStyle/>
          <a:p>
            <a:endParaRPr lang="en-US" dirty="0"/>
          </a:p>
        </p:txBody>
      </p:sp>
      <p:sp>
        <p:nvSpPr>
          <p:cNvPr id="4" name="AutoShape 2" descr="Image result for matisse examples of contour drawing"/>
          <p:cNvSpPr>
            <a:spLocks noChangeAspect="1" noChangeArrowheads="1"/>
          </p:cNvSpPr>
          <p:nvPr/>
        </p:nvSpPr>
        <p:spPr bwMode="auto">
          <a:xfrm>
            <a:off x="155575" y="-677863"/>
            <a:ext cx="1066800" cy="1419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matisse examples of contour drawing"/>
          <p:cNvSpPr>
            <a:spLocks noChangeAspect="1" noChangeArrowheads="1"/>
          </p:cNvSpPr>
          <p:nvPr/>
        </p:nvSpPr>
        <p:spPr bwMode="auto">
          <a:xfrm>
            <a:off x="307975" y="-525463"/>
            <a:ext cx="1066800" cy="1419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matisse examples of contour drawing"/>
          <p:cNvSpPr>
            <a:spLocks noChangeAspect="1" noChangeArrowheads="1"/>
          </p:cNvSpPr>
          <p:nvPr/>
        </p:nvSpPr>
        <p:spPr bwMode="auto">
          <a:xfrm>
            <a:off x="460375" y="-373063"/>
            <a:ext cx="1066800" cy="1419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Image result for matisse examples of contour drawing"/>
          <p:cNvSpPr>
            <a:spLocks noChangeAspect="1" noChangeArrowheads="1"/>
          </p:cNvSpPr>
          <p:nvPr/>
        </p:nvSpPr>
        <p:spPr bwMode="auto">
          <a:xfrm>
            <a:off x="612775" y="-220663"/>
            <a:ext cx="1066800" cy="1419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0" descr="Image result for matisse examples of contour drawing"/>
          <p:cNvSpPr>
            <a:spLocks noChangeAspect="1" noChangeArrowheads="1"/>
          </p:cNvSpPr>
          <p:nvPr/>
        </p:nvSpPr>
        <p:spPr bwMode="auto">
          <a:xfrm>
            <a:off x="155575" y="-585788"/>
            <a:ext cx="1028700" cy="1228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13" descr="Image result for matisse examples of contour drawing"/>
          <p:cNvSpPr>
            <a:spLocks noChangeAspect="1" noChangeArrowheads="1"/>
          </p:cNvSpPr>
          <p:nvPr/>
        </p:nvSpPr>
        <p:spPr bwMode="auto">
          <a:xfrm>
            <a:off x="765175" y="-68263"/>
            <a:ext cx="1066800" cy="14192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8"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870364"/>
            <a:ext cx="2309013" cy="30718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0" name="Picture 16" descr="http://www.henri-matisse.net/drawings/magnolia_thm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802" y="1931832"/>
            <a:ext cx="3300208" cy="264016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henri-matisse.net/drawings/draqsm.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403812"/>
            <a:ext cx="2948987" cy="265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1855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are we doing these exercises?</a:t>
            </a:r>
            <a:endParaRPr lang="en-US" dirty="0"/>
          </a:p>
        </p:txBody>
      </p:sp>
      <p:sp>
        <p:nvSpPr>
          <p:cNvPr id="3" name="Content Placeholder 2"/>
          <p:cNvSpPr>
            <a:spLocks noGrp="1"/>
          </p:cNvSpPr>
          <p:nvPr>
            <p:ph idx="1"/>
          </p:nvPr>
        </p:nvSpPr>
        <p:spPr/>
        <p:txBody>
          <a:bodyPr/>
          <a:lstStyle/>
          <a:p>
            <a:r>
              <a:rPr lang="en-US" dirty="0" smtClean="0"/>
              <a:t>To learn to really look at the subject!!!</a:t>
            </a:r>
          </a:p>
          <a:p>
            <a:endParaRPr lang="en-US" dirty="0"/>
          </a:p>
          <a:p>
            <a:r>
              <a:rPr lang="en-US" dirty="0" smtClean="0"/>
              <a:t>To learn to see the edge and translate it into a smooth flowing line composition. </a:t>
            </a:r>
            <a:endParaRPr lang="en-US" dirty="0"/>
          </a:p>
        </p:txBody>
      </p:sp>
    </p:spTree>
    <p:extLst>
      <p:ext uri="{BB962C8B-B14F-4D97-AF65-F5344CB8AC3E}">
        <p14:creationId xmlns:p14="http://schemas.microsoft.com/office/powerpoint/2010/main" val="854512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446</Words>
  <Application>Microsoft Office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Assignment #1 Zentangle</vt:lpstr>
      <vt:lpstr>PowerPoint Presentation</vt:lpstr>
      <vt:lpstr>Assignment #2 Pre-instruction Drawings</vt:lpstr>
      <vt:lpstr>Contour Drawing</vt:lpstr>
      <vt:lpstr>Blind Contour Drawing</vt:lpstr>
      <vt:lpstr>Assignment #3:</vt:lpstr>
      <vt:lpstr>Modified Contour Drawings</vt:lpstr>
      <vt:lpstr>Contour drawings by Henri Matisse</vt:lpstr>
      <vt:lpstr>Why are we doing these exercises?</vt:lpstr>
      <vt:lpstr>PowerPoint Presentation</vt:lpstr>
      <vt:lpstr>Assignment #4 Contour drawing of a pinecone</vt:lpstr>
      <vt:lpstr>PowerPoint Presentation</vt:lpstr>
      <vt:lpstr>Friday, January 23 </vt:lpstr>
      <vt:lpstr>PowerPoint Presentation</vt:lpstr>
      <vt:lpstr>Assignment #5 (Introduced on Friday) Elements of Art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#1 Zentangle</dc:title>
  <dc:creator>Tomboulian, Jodi</dc:creator>
  <cp:lastModifiedBy>Tomboulian, Jodi</cp:lastModifiedBy>
  <cp:revision>16</cp:revision>
  <dcterms:created xsi:type="dcterms:W3CDTF">2015-01-22T17:06:32Z</dcterms:created>
  <dcterms:modified xsi:type="dcterms:W3CDTF">2015-01-28T20:27:07Z</dcterms:modified>
</cp:coreProperties>
</file>